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20"/>
  </p:notesMasterIdLst>
  <p:sldIdLst>
    <p:sldId id="256" r:id="rId2"/>
    <p:sldId id="257" r:id="rId3"/>
    <p:sldId id="274" r:id="rId4"/>
    <p:sldId id="258" r:id="rId5"/>
    <p:sldId id="259" r:id="rId6"/>
    <p:sldId id="260" r:id="rId7"/>
    <p:sldId id="271" r:id="rId8"/>
    <p:sldId id="261" r:id="rId9"/>
    <p:sldId id="262" r:id="rId10"/>
    <p:sldId id="263" r:id="rId11"/>
    <p:sldId id="264" r:id="rId12"/>
    <p:sldId id="270" r:id="rId13"/>
    <p:sldId id="267" r:id="rId14"/>
    <p:sldId id="265" r:id="rId15"/>
    <p:sldId id="266" r:id="rId16"/>
    <p:sldId id="273" r:id="rId17"/>
    <p:sldId id="268" r:id="rId18"/>
    <p:sldId id="272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52483" autoAdjust="0"/>
  </p:normalViewPr>
  <p:slideViewPr>
    <p:cSldViewPr snapToGrid="0" snapToObjects="1">
      <p:cViewPr varScale="1">
        <p:scale>
          <a:sx n="55" d="100"/>
          <a:sy n="55" d="100"/>
        </p:scale>
        <p:origin x="-317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B5B47F-9794-5B4C-A784-B99FEB3FF5BE}" type="datetimeFigureOut">
              <a:rPr lang="en-US" smtClean="0"/>
              <a:t>9/21/16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8161CA-D7F4-8344-8DBA-869AEB1A9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6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DDD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694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Modeling</a:t>
            </a:r>
            <a:r>
              <a:rPr lang="en-US" baseline="0" dirty="0" smtClean="0"/>
              <a:t> exercise designed to bring the development team and outside domain experts together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Focuses on process discovery over entities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Goal is to produce a rough domain model to be used in development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397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20 </a:t>
            </a:r>
            <a:r>
              <a:rPr lang="en-US" dirty="0" smtClean="0"/>
              <a:t>minutes for this exercise</a:t>
            </a:r>
          </a:p>
          <a:p>
            <a:r>
              <a:rPr lang="en-US" dirty="0" smtClean="0"/>
              <a:t>Start by placing three domain</a:t>
            </a:r>
            <a:r>
              <a:rPr lang="en-US" baseline="0" dirty="0" smtClean="0"/>
              <a:t> events onto the paper</a:t>
            </a:r>
          </a:p>
          <a:p>
            <a:r>
              <a:rPr lang="en-US" baseline="0" dirty="0" smtClean="0"/>
              <a:t>Domain Events need to be a past tense verb</a:t>
            </a:r>
          </a:p>
          <a:p>
            <a:r>
              <a:rPr lang="en-US" baseline="0" dirty="0" smtClean="0"/>
              <a:t>Processes are kicked off onto a Lilac colored note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5819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 minutes</a:t>
            </a:r>
          </a:p>
          <a:p>
            <a:r>
              <a:rPr lang="en-US" dirty="0" smtClean="0"/>
              <a:t>If</a:t>
            </a:r>
            <a:r>
              <a:rPr lang="en-US" baseline="0" dirty="0" smtClean="0"/>
              <a:t> specific role write on a small yellow sticky</a:t>
            </a:r>
          </a:p>
          <a:p>
            <a:r>
              <a:rPr lang="en-US" baseline="0" dirty="0" smtClean="0"/>
              <a:t>Processes that are kicked off will be placed on a lilac sticky note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7871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 minutes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369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7326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Each of the lines drawn in step 4 constitute</a:t>
            </a:r>
            <a:r>
              <a:rPr lang="en-US" baseline="0" dirty="0" smtClean="0"/>
              <a:t> a bounded context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3218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will</a:t>
            </a:r>
            <a:r>
              <a:rPr lang="en-US" baseline="0" dirty="0" smtClean="0"/>
              <a:t> 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5304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will do</a:t>
            </a:r>
            <a:endParaRPr lang="en-US" dirty="0" smtClean="0"/>
          </a:p>
          <a:p>
            <a:r>
              <a:rPr lang="en-US" dirty="0" smtClean="0"/>
              <a:t>Talk about division being on small changes in definition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330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verOverlay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C295150-4FD7-4802-B0EB-D52217513A72}" type="datetime1">
              <a:rPr lang="en-US" smtClean="0"/>
              <a:pPr/>
              <a:t>9/21/16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36DD0FD-55B0-48C4-8AF2-8A69533EDFC3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1194101" y="2887530"/>
            <a:ext cx="6779110" cy="923330"/>
            <a:chOff x="1172584" y="1381459"/>
            <a:chExt cx="6779110" cy="923330"/>
          </a:xfrm>
          <a:effectLst>
            <a:outerShdw blurRad="38100" dist="12700" dir="16200000" rotWithShape="0">
              <a:prstClr val="black">
                <a:alpha val="30000"/>
              </a:prstClr>
            </a:outerShdw>
          </a:effectLst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ln w="3175">
                    <a:solidFill>
                      <a:schemeClr val="tx2">
                        <a:alpha val="60000"/>
                      </a:schemeClr>
                    </a:solidFill>
                  </a:ln>
                  <a:solidFill>
                    <a:schemeClr val="tx2">
                      <a:lumMod val="90000"/>
                    </a:schemeClr>
                  </a:solidFill>
                  <a:effectLst>
                    <a:outerShdw blurRad="34925" dist="12700" dir="14400000" algn="ctr" rotWithShape="0">
                      <a:srgbClr val="000000">
                        <a:alpha val="21000"/>
                      </a:srgbClr>
                    </a:outerShdw>
                  </a:effectLst>
                  <a:latin typeface="Wingdings" pitchFamily="2" charset="2"/>
                </a:rPr>
                <a:t></a:t>
              </a:r>
              <a:endParaRPr lang="en-US" sz="5400" dirty="0">
                <a:ln w="3175">
                  <a:solidFill>
                    <a:schemeClr val="tx2">
                      <a:alpha val="60000"/>
                    </a:schemeClr>
                  </a:solidFill>
                </a:ln>
                <a:solidFill>
                  <a:schemeClr val="tx2">
                    <a:lumMod val="90000"/>
                  </a:schemeClr>
                </a:solidFill>
                <a:effectLst>
                  <a:outerShdw blurRad="34925" dist="12700" dir="14400000" algn="ctr" rotWithShape="0">
                    <a:srgbClr val="000000">
                      <a:alpha val="21000"/>
                    </a:srgbClr>
                  </a:outerShdw>
                </a:effectLst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293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3341" y="1387737"/>
            <a:ext cx="6777318" cy="1731982"/>
          </a:xfrm>
        </p:spPr>
        <p:txBody>
          <a:bodyPr anchor="b"/>
          <a:lstStyle>
            <a:lvl1pPr>
              <a:defRPr>
                <a:ln w="3175">
                  <a:solidFill>
                    <a:schemeClr val="tx1">
                      <a:alpha val="65000"/>
                    </a:schemeClr>
                  </a:solidFill>
                </a:ln>
                <a:solidFill>
                  <a:schemeClr val="tx1"/>
                </a:solidFill>
                <a:effectLst>
                  <a:outerShdw blurRad="25400" dist="12700" dir="14220000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67862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1895A-832A-4167-BE9B-7448CA062309}" type="datetime1">
              <a:rPr lang="en-US" smtClean="0"/>
              <a:pPr/>
              <a:t>9/21/16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5" name="TextBox 14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6560" y="559398"/>
            <a:ext cx="1678193" cy="556676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8488" y="849854"/>
            <a:ext cx="5507917" cy="502382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571FF-D602-4BB6-9683-7A1E909D4296}" type="datetime1">
              <a:rPr lang="en-US" smtClean="0"/>
              <a:pPr/>
              <a:t>9/21/16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 rot="5400000">
            <a:off x="3909050" y="2880823"/>
            <a:ext cx="5480154" cy="923330"/>
            <a:chOff x="1815339" y="1381459"/>
            <a:chExt cx="5480154" cy="923330"/>
          </a:xfrm>
        </p:grpSpPr>
        <p:sp>
          <p:nvSpPr>
            <p:cNvPr id="12" name="TextBox 11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 flipV="1">
              <a:off x="1815339" y="1924709"/>
              <a:ext cx="2468880" cy="2505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4826613" y="1927417"/>
              <a:ext cx="2468880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92BEB-5202-498C-89F7-BBD3BEE1B887}" type="datetime1">
              <a:rPr lang="en-US" smtClean="0"/>
              <a:pPr/>
              <a:t>9/21/16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3" name="TextBox 12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overOverlay.png"/>
          <p:cNvPicPr>
            <a:picLocks noChangeAspect="1"/>
          </p:cNvPicPr>
          <p:nvPr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172584" y="2887579"/>
            <a:ext cx="6779110" cy="923330"/>
            <a:chOff x="1172584" y="1381459"/>
            <a:chExt cx="6779110" cy="923330"/>
          </a:xfrm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7412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40" y="1204857"/>
            <a:ext cx="7754713" cy="1910716"/>
          </a:xfrm>
        </p:spPr>
        <p:txBody>
          <a:bodyPr anchor="b"/>
          <a:lstStyle>
            <a:lvl1pPr algn="ctr">
              <a:defRPr sz="54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8" y="3767316"/>
            <a:ext cx="7734747" cy="15001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2B6C6-10FF-4510-A888-F0B9C6A788B0}" type="datetime1">
              <a:rPr lang="en-US" smtClean="0"/>
              <a:pPr/>
              <a:t>9/21/16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47B31-A4E1-4FCE-8661-5EC33A675437}" type="datetime1">
              <a:rPr lang="en-US" smtClean="0"/>
              <a:pPr/>
              <a:t>9/21/16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85800" y="2240280"/>
            <a:ext cx="3803904" cy="38770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4"/>
          </p:nvPr>
        </p:nvSpPr>
        <p:spPr>
          <a:xfrm>
            <a:off x="4645151" y="2240280"/>
            <a:ext cx="3803904" cy="38770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1560" y="2240280"/>
            <a:ext cx="3442446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8488" y="2947595"/>
            <a:ext cx="3803904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02306" y="2240280"/>
            <a:ext cx="3447288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944368"/>
            <a:ext cx="3799728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832D-B7F8-4A85-B115-3F84BE9AC26D}" type="datetime1">
              <a:rPr lang="en-US" smtClean="0"/>
              <a:pPr/>
              <a:t>9/21/16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6" name="TextBox 15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B34F3-05F7-41C1-B84E-68CE2E00C83C}" type="datetime1">
              <a:rPr lang="en-US" smtClean="0"/>
              <a:pPr/>
              <a:t>9/21/16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47F82-2B2E-4837-B3AB-C94C672FBECB}" type="datetime1">
              <a:rPr lang="en-US" smtClean="0"/>
              <a:pPr/>
              <a:t>9/21/16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4579" y="1678195"/>
            <a:ext cx="3422483" cy="1886921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001" y="559398"/>
            <a:ext cx="4116667" cy="5566765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4579" y="3603812"/>
            <a:ext cx="3411725" cy="251728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57738-F4B0-48EA-9B71-E0F723F8BF6C}" type="datetime1">
              <a:rPr lang="en-US" smtClean="0"/>
              <a:pPr/>
              <a:t>9/21/16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731" y="4668818"/>
            <a:ext cx="7767021" cy="644729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40000">
            <a:off x="2183792" y="666965"/>
            <a:ext cx="4772156" cy="3598016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24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8489" y="5324306"/>
            <a:ext cx="7756264" cy="804862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0D5EF-7D26-425F-8C45-B9312ACE18BC}" type="datetime1">
              <a:rPr lang="en-US" smtClean="0"/>
              <a:pPr/>
              <a:t>9/21/16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83000">
                <a:schemeClr val="bg1">
                  <a:alpha val="11000"/>
                </a:schemeClr>
              </a:gs>
              <a:gs pos="100000">
                <a:schemeClr val="bg2">
                  <a:lumMod val="75000"/>
                  <a:alpha val="2300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8490" y="570156"/>
            <a:ext cx="7756263" cy="1054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7" y="2248347"/>
            <a:ext cx="7745505" cy="3877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0378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F1909345-DEE0-4B07-8E32-441AC9DA095E}" type="datetime1">
              <a:rPr lang="en-US" smtClean="0"/>
              <a:pPr/>
              <a:t>9/21/16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16144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39264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36DD0FD-55B0-48C4-8AF2-8A69533EDFC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576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7724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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50876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14884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78892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rattrapdev-public/public-files" TargetMode="External"/><Relationship Id="rId3" Type="http://schemas.openxmlformats.org/officeDocument/2006/relationships/hyperlink" Target="mailto:mateo6379@gmail.co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Event Storming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or How I learned to stop worrying and love </a:t>
            </a:r>
            <a:r>
              <a:rPr lang="en-US" dirty="0" smtClean="0"/>
              <a:t>requirement meetings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2811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Step #2: Identifying the Cause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Identify the Command that caused each Domain Event</a:t>
            </a:r>
          </a:p>
          <a:p>
            <a:r>
              <a:rPr lang="en-US" dirty="0"/>
              <a:t>Write the Command on a sticky note </a:t>
            </a:r>
          </a:p>
          <a:p>
            <a:r>
              <a:rPr lang="en-US" dirty="0"/>
              <a:t>Place directly to the left of the Domain Event</a:t>
            </a:r>
          </a:p>
          <a:p>
            <a:r>
              <a:rPr lang="en-US" dirty="0"/>
              <a:t>Specific Roles are written on a bright yellow sticky in the lower left corner of the command</a:t>
            </a:r>
          </a:p>
          <a:p>
            <a:r>
              <a:rPr lang="en-US" dirty="0"/>
              <a:t>Processes that are kicked off by Commands are written on Lilac colored sticky notes</a:t>
            </a:r>
          </a:p>
          <a:p>
            <a:endParaRPr lang="en-US" dirty="0"/>
          </a:p>
        </p:txBody>
      </p:sp>
      <p:pic>
        <p:nvPicPr>
          <p:cNvPr id="5" name="Content Placeholder 4" descr="http://www.clker.com/cliparts/e/T/g/X/x/M/light-blue-sticky-note-hi.pn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" r="2577"/>
          <a:stretch>
            <a:fillRect/>
          </a:stretch>
        </p:blipFill>
        <p:spPr bwMode="auto">
          <a:xfrm>
            <a:off x="4645025" y="2239963"/>
            <a:ext cx="3803650" cy="3876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97775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Step #3: Who did it?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Identify the associated Entity (Aggregate) to each Command/Event pair</a:t>
            </a:r>
          </a:p>
          <a:p>
            <a:r>
              <a:rPr lang="en-US" dirty="0"/>
              <a:t>Place it on a sticky behind the pair</a:t>
            </a:r>
          </a:p>
          <a:p>
            <a:r>
              <a:rPr lang="en-US" dirty="0"/>
              <a:t>Note common Entities without rearranging them</a:t>
            </a:r>
          </a:p>
          <a:p>
            <a:endParaRPr lang="en-US" dirty="0"/>
          </a:p>
        </p:txBody>
      </p:sp>
      <p:pic>
        <p:nvPicPr>
          <p:cNvPr id="5" name="Content Placeholder 4" descr="https://www.kmsenvelopes.co.uk/users_content/colour_attribute_images/colour_110_image.jp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" r="942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1380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A Shared Language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Words may have different meanings depending on perspective</a:t>
            </a:r>
            <a:endParaRPr lang="en-US" dirty="0" smtClean="0"/>
          </a:p>
          <a:p>
            <a:r>
              <a:rPr lang="en-US" dirty="0" smtClean="0"/>
              <a:t>Ubiquitous Language </a:t>
            </a:r>
            <a:r>
              <a:rPr lang="en-US" dirty="0" smtClean="0"/>
              <a:t>is a shared language within the Bounded Context agreed to by the team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3"/>
          <a:srcRect l="20872" r="2087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438900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Language in a Context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 bounded context is a linguistic boundary around Ubiquitous Language</a:t>
            </a:r>
          </a:p>
          <a:p>
            <a:r>
              <a:rPr lang="en-US" dirty="0" smtClean="0"/>
              <a:t>Like concepts go together while foreign concepts are outside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3"/>
          <a:srcRect t="-32306" b="-3230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259976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Step #4: The Dividing Line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2900" dirty="0"/>
              <a:t>Look for divisions in the model to identify Bounded </a:t>
            </a:r>
            <a:r>
              <a:rPr lang="en-US" sz="2900" dirty="0" smtClean="0"/>
              <a:t>Contexts</a:t>
            </a:r>
          </a:p>
          <a:p>
            <a:r>
              <a:rPr lang="en-US" sz="2900" dirty="0" smtClean="0"/>
              <a:t>Draw </a:t>
            </a:r>
            <a:r>
              <a:rPr lang="en-US" sz="2900" dirty="0"/>
              <a:t>solid lines for Bounded Contexts and dashed Lines for subdomains</a:t>
            </a:r>
          </a:p>
          <a:p>
            <a:r>
              <a:rPr lang="en-US" sz="2900" dirty="0"/>
              <a:t>Use Pink Sticky Notes to name the Bounded Contexts</a:t>
            </a:r>
          </a:p>
          <a:p>
            <a:r>
              <a:rPr lang="en-US" sz="2900" dirty="0"/>
              <a:t>Draw arrows to show the flow of information across Contexts</a:t>
            </a:r>
          </a:p>
          <a:p>
            <a:endParaRPr lang="en-US" dirty="0"/>
          </a:p>
        </p:txBody>
      </p:sp>
      <p:pic>
        <p:nvPicPr>
          <p:cNvPr id="5" name="Picture 2" descr="https://dzone.com/storage/temp/1949818-screen-shot-2016-04-19-at-10803-am.pn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3225" b="-93225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62417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 smtClean="0"/>
              <a:t>Step #5: What do we see?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Identify any Views and put them within each Bounded Context</a:t>
            </a:r>
          </a:p>
          <a:p>
            <a:r>
              <a:rPr lang="en-US" dirty="0"/>
              <a:t>Role specific Views have a bright yellow sticky with the Role</a:t>
            </a:r>
          </a:p>
          <a:p>
            <a:r>
              <a:rPr lang="en-US" dirty="0"/>
              <a:t>If necessary, draw a quick mock up of the View</a:t>
            </a:r>
          </a:p>
          <a:p>
            <a:endParaRPr lang="en-US" dirty="0"/>
          </a:p>
        </p:txBody>
      </p:sp>
      <p:pic>
        <p:nvPicPr>
          <p:cNvPr id="5" name="Picture 2" descr="http://www.clipartbest.com/cliparts/7ec/M8j/7ecM8jMTn.pn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" r="2577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39275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Event Storming is a Process Oriented modeling exercise used to fast track development</a:t>
            </a:r>
          </a:p>
          <a:p>
            <a:r>
              <a:rPr lang="en-US" dirty="0" smtClean="0"/>
              <a:t>Involves Domain Experts and Developers</a:t>
            </a:r>
          </a:p>
          <a:p>
            <a:r>
              <a:rPr lang="en-US" dirty="0" smtClean="0"/>
              <a:t>Can be used for individual systems (like this example) or big picture discussions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Storming 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5812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Focusing on the Core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Focus on developing the driving portion first, which is the Core Domain</a:t>
            </a:r>
          </a:p>
          <a:p>
            <a:r>
              <a:rPr lang="en-US" dirty="0" smtClean="0"/>
              <a:t>Supporting Subdomains and Generic Domains should be off the shelf or have less time spent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2"/>
          <a:srcRect l="17295" r="1729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031139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Presentation out on </a:t>
            </a:r>
            <a:r>
              <a:rPr lang="en-US" dirty="0" err="1" smtClean="0"/>
              <a:t>Github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https://github.com/rattrapdev-public/public-</a:t>
            </a:r>
            <a:r>
              <a:rPr lang="en-US" dirty="0" smtClean="0">
                <a:hlinkClick r:id="rId2"/>
              </a:rPr>
              <a:t>files</a:t>
            </a:r>
            <a:endParaRPr lang="en-US" dirty="0" smtClean="0"/>
          </a:p>
          <a:p>
            <a:r>
              <a:rPr lang="en-US" dirty="0" smtClean="0"/>
              <a:t>Email: </a:t>
            </a:r>
            <a:r>
              <a:rPr lang="en-US" dirty="0" smtClean="0">
                <a:hlinkClick r:id="rId3"/>
              </a:rPr>
              <a:t>mateo6379@gmail.com</a:t>
            </a:r>
            <a:endParaRPr lang="en-US" dirty="0" smtClean="0"/>
          </a:p>
          <a:p>
            <a:r>
              <a:rPr lang="en-US" dirty="0" smtClean="0"/>
              <a:t>Twitter: @rattrap79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48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give an introduction into Domain Driven Design Strategic Patterns using an interactive Event Storming exercise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3527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DDD is “primarily about modeling a Ubiquitous Language in an explicitly Bounded Context”</a:t>
            </a:r>
          </a:p>
          <a:p>
            <a:pPr lvl="1"/>
            <a:r>
              <a:rPr lang="en-US" dirty="0"/>
              <a:t>(From Domain Driven Design Distilled, Vernon 2016</a:t>
            </a:r>
            <a:r>
              <a:rPr lang="en-US" dirty="0" smtClean="0"/>
              <a:t>) </a:t>
            </a:r>
          </a:p>
          <a:p>
            <a:r>
              <a:rPr lang="en-US" dirty="0" smtClean="0"/>
              <a:t>Strategic Patterns focus on the big picture</a:t>
            </a:r>
          </a:p>
          <a:p>
            <a:r>
              <a:rPr lang="en-US" dirty="0" smtClean="0"/>
              <a:t>Tactical Patterns focus on the code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What is Domain Driven Design?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30016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 Simulator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We will be designing a driving game that will work with VR devices.  </a:t>
            </a:r>
          </a:p>
          <a:p>
            <a:r>
              <a:rPr lang="en-US" dirty="0" smtClean="0"/>
              <a:t>Players will be able to drive, design, buy and sell new and used cars, and interact with other players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2"/>
          <a:srcRect l="22405" r="2240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112668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Provide a realistic driving experience in ideal weather conditions</a:t>
            </a:r>
          </a:p>
          <a:p>
            <a:r>
              <a:rPr lang="en-US" dirty="0" smtClean="0"/>
              <a:t>Driving will result in normal wear and tear on the vehicle</a:t>
            </a:r>
          </a:p>
          <a:p>
            <a:r>
              <a:rPr lang="en-US" dirty="0" smtClean="0"/>
              <a:t>A standard set of cars can be bought and sold in the market place with limited customizations</a:t>
            </a:r>
          </a:p>
          <a:p>
            <a:r>
              <a:rPr lang="en-US" dirty="0" smtClean="0"/>
              <a:t>Used cars can be sold to other players at the seller’s </a:t>
            </a:r>
            <a:r>
              <a:rPr lang="en-US" dirty="0" smtClean="0"/>
              <a:t>price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First MMF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45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event storming?</a:t>
            </a:r>
            <a:endParaRPr lang="en-US" dirty="0"/>
          </a:p>
        </p:txBody>
      </p:sp>
      <p:pic>
        <p:nvPicPr>
          <p:cNvPr id="4" name="Picture 2" descr="http://verraes.net/img/posts/2013-08-28/event-storming.j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26" b="1662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5313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Developers: Members of the team developing the system</a:t>
            </a:r>
          </a:p>
          <a:p>
            <a:r>
              <a:rPr lang="en-US" dirty="0" smtClean="0"/>
              <a:t>Domain Experts: Members of the team with expert knowledge in all or part of a given domain</a:t>
            </a:r>
          </a:p>
          <a:p>
            <a:r>
              <a:rPr lang="en-US" dirty="0" smtClean="0"/>
              <a:t>I will serve as facilitator and Product Owner for this exercise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54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An important event in the context of the Domain</a:t>
            </a:r>
          </a:p>
          <a:p>
            <a:r>
              <a:rPr lang="en-US" dirty="0" smtClean="0"/>
              <a:t>Internal and external processes will then consume these events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2"/>
          <a:srcRect l="14050" r="1405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87528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Step #1: Identifying the Domain Events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/>
              <a:t>For review, Domain Events are an important event within a bounded context</a:t>
            </a:r>
          </a:p>
          <a:p>
            <a:r>
              <a:rPr lang="en-US" sz="2000" dirty="0"/>
              <a:t>Place Domain Events in chronological order on a sticky note</a:t>
            </a:r>
          </a:p>
          <a:p>
            <a:r>
              <a:rPr lang="en-US" sz="2000" dirty="0"/>
              <a:t>Events that happen concurrently are placed within the same vertical </a:t>
            </a:r>
            <a:r>
              <a:rPr lang="en-US" sz="2000" dirty="0" smtClean="0"/>
              <a:t>plane</a:t>
            </a:r>
          </a:p>
          <a:p>
            <a:r>
              <a:rPr lang="en-US" sz="2000" dirty="0"/>
              <a:t>Processes that are kicked off by </a:t>
            </a:r>
            <a:r>
              <a:rPr lang="en-US" sz="2000" dirty="0" smtClean="0"/>
              <a:t>Events are </a:t>
            </a:r>
            <a:r>
              <a:rPr lang="en-US" sz="2000" dirty="0"/>
              <a:t>written on Lilac colored sticky notes</a:t>
            </a:r>
          </a:p>
          <a:p>
            <a:endParaRPr lang="en-US" sz="2000" dirty="0"/>
          </a:p>
          <a:p>
            <a:endParaRPr lang="en-US" dirty="0"/>
          </a:p>
        </p:txBody>
      </p:sp>
      <p:pic>
        <p:nvPicPr>
          <p:cNvPr id="5" name="Picture 2" descr="http://www.clker.com/cliparts/B/3/w/G/n/Y/orange-sticky-hi.pn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6" r="437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5145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Hardcover">
  <a:themeElements>
    <a:clrScheme name="Hardcover">
      <a:dk1>
        <a:sysClr val="windowText" lastClr="000000"/>
      </a:dk1>
      <a:lt1>
        <a:sysClr val="window" lastClr="FFFFFF"/>
      </a:lt1>
      <a:dk2>
        <a:srgbClr val="895D1D"/>
      </a:dk2>
      <a:lt2>
        <a:srgbClr val="ECE9C6"/>
      </a:lt2>
      <a:accent1>
        <a:srgbClr val="873624"/>
      </a:accent1>
      <a:accent2>
        <a:srgbClr val="D6862D"/>
      </a:accent2>
      <a:accent3>
        <a:srgbClr val="D0BE40"/>
      </a:accent3>
      <a:accent4>
        <a:srgbClr val="877F6C"/>
      </a:accent4>
      <a:accent5>
        <a:srgbClr val="972109"/>
      </a:accent5>
      <a:accent6>
        <a:srgbClr val="AEB795"/>
      </a:accent6>
      <a:hlink>
        <a:srgbClr val="CC9900"/>
      </a:hlink>
      <a:folHlink>
        <a:srgbClr val="B2B2B2"/>
      </a:folHlink>
    </a:clrScheme>
    <a:fontScheme name="Hardcover">
      <a:maj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궁서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Hardcover">
      <a:fillStyleLst>
        <a:solidFill>
          <a:schemeClr val="phClr"/>
        </a:solidFill>
        <a:solidFill>
          <a:schemeClr val="phClr">
            <a:tint val="68000"/>
            <a:shade val="94000"/>
            <a:satMod val="300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80000"/>
                <a:lumMod val="98000"/>
              </a:schemeClr>
            </a:gs>
            <a:gs pos="100000">
              <a:schemeClr val="phClr">
                <a:satMod val="130000"/>
              </a:schemeClr>
            </a:gs>
          </a:gsLst>
          <a:lin ang="5160000" scaled="0"/>
        </a:gradFill>
      </a:fillStyleLst>
      <a:lnStyleLst>
        <a:ln w="12700" cap="flat" cmpd="sng" algn="ctr">
          <a:solidFill>
            <a:schemeClr val="phClr">
              <a:shade val="90000"/>
              <a:lumMod val="90000"/>
            </a:schemeClr>
          </a:solidFill>
          <a:prstDash val="solid"/>
        </a:ln>
        <a:ln w="1905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12700" dir="5400000" rotWithShape="0">
              <a:srgbClr val="000000">
                <a:alpha val="1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6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400000"/>
            </a:lightRig>
          </a:scene3d>
          <a:sp3d>
            <a:bevelT w="25400" h="25400"/>
          </a:sp3d>
        </a:effectStyle>
      </a:effectStyleLst>
      <a:bgFillStyleLst>
        <a:solidFill>
          <a:schemeClr val="phClr">
            <a:tint val="96000"/>
            <a:lumMod val="11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3000"/>
                <a:shade val="20000"/>
              </a:schemeClr>
              <a:schemeClr val="phClr">
                <a:tint val="90000"/>
                <a:shade val="85000"/>
                <a:satMod val="115000"/>
              </a:schemeClr>
            </a:duotone>
          </a:blip>
          <a:tile tx="0" ty="0" sx="60000" sy="6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50000"/>
                <a:satMod val="340000"/>
                <a:lumMod val="40000"/>
              </a:schemeClr>
              <a:schemeClr val="phClr">
                <a:tint val="92000"/>
                <a:shade val="94000"/>
                <a:hueMod val="110000"/>
                <a:satMod val="236000"/>
                <a:lum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Hardcover.thmx</Template>
  <TotalTime>398</TotalTime>
  <Words>742</Words>
  <Application>Microsoft Macintosh PowerPoint</Application>
  <PresentationFormat>On-screen Show (4:3)</PresentationFormat>
  <Paragraphs>91</Paragraphs>
  <Slides>18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Hardcover</vt:lpstr>
      <vt:lpstr>Event Storming</vt:lpstr>
      <vt:lpstr>Goal</vt:lpstr>
      <vt:lpstr>What is Domain Driven Design?</vt:lpstr>
      <vt:lpstr>Car Simulator</vt:lpstr>
      <vt:lpstr>The First MMF</vt:lpstr>
      <vt:lpstr>What is event storming?</vt:lpstr>
      <vt:lpstr>Roles</vt:lpstr>
      <vt:lpstr>Domain Events</vt:lpstr>
      <vt:lpstr>Step #1: Identifying the Domain Events</vt:lpstr>
      <vt:lpstr>Step #2: Identifying the Cause</vt:lpstr>
      <vt:lpstr>Step #3: Who did it?</vt:lpstr>
      <vt:lpstr>A Shared Language</vt:lpstr>
      <vt:lpstr>Language in a Context</vt:lpstr>
      <vt:lpstr>Step #4: The Dividing Line</vt:lpstr>
      <vt:lpstr>Step #5: What do we see?</vt:lpstr>
      <vt:lpstr>Event Storming Review</vt:lpstr>
      <vt:lpstr>Focusing on the Core</vt:lpstr>
      <vt:lpstr>Further Resources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 Storming</dc:title>
  <dc:creator>Matt</dc:creator>
  <cp:lastModifiedBy>Matt</cp:lastModifiedBy>
  <cp:revision>53</cp:revision>
  <dcterms:created xsi:type="dcterms:W3CDTF">2016-09-19T13:35:37Z</dcterms:created>
  <dcterms:modified xsi:type="dcterms:W3CDTF">2016-09-21T14:34:22Z</dcterms:modified>
</cp:coreProperties>
</file>

<file path=docProps/thumbnail.jpeg>
</file>